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75" r:id="rId4"/>
    <p:sldId id="264" r:id="rId5"/>
    <p:sldId id="265" r:id="rId6"/>
    <p:sldId id="266" r:id="rId7"/>
    <p:sldId id="267" r:id="rId8"/>
    <p:sldId id="263" r:id="rId9"/>
    <p:sldId id="268" r:id="rId10"/>
    <p:sldId id="274" r:id="rId11"/>
    <p:sldId id="269" r:id="rId12"/>
    <p:sldId id="270" r:id="rId13"/>
    <p:sldId id="271" r:id="rId14"/>
    <p:sldId id="272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E043D-9BB0-4241-A99F-CF1BFB18A98F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A301-367E-4F3C-8BB4-DB78D3A2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DA301-367E-4F3C-8BB4-DB78D3A270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2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3A4A-6A44-46EE-98B2-293391DBF30E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5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BC3C-C93F-4DF3-AE1E-0B8D007D68F9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0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E141-6110-4B8A-962B-98190F487093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67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623-AF75-4B7F-B258-E8BE8DB898B3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9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49F0-24F8-43E2-BB54-8E7EE31FBE05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2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3DD1-89AE-4028-A642-EBB118C8ACC6}" type="datetime1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1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B260-687B-4083-938C-2AB8872CAE72}" type="datetime1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1CDD-3B90-4D9B-8AE7-40C8D1990BB6}" type="datetime1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8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4209-E1EF-48D7-9E81-7738066EF870}" type="datetime1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EBA5-596A-4118-A923-72DC3BF73852}" type="datetime1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21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2448-EA3E-443F-B194-08C6767CB7A7}" type="datetime1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1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232A-5C1D-4F1A-AF4A-436ABE2FB002}" type="datetime1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CFE7-6AAE-4142-B061-194C2CC96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6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.d.hutagaol@gmail.com" TargetMode="External"/><Relationship Id="rId2" Type="http://schemas.openxmlformats.org/officeDocument/2006/relationships/hyperlink" Target="mailto:h.Hutagaol@ui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bloomberglaw.com/us-law-week/insight-law-school-popular-for-congress-with-harvard-georgetown-topping-li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b="1" i="1" dirty="0" smtClean="0"/>
              <a:t>Webinar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err="1" smtClean="0"/>
              <a:t>Hukumonline</a:t>
            </a:r>
            <a:r>
              <a:rPr lang="en-US" sz="2200" b="1" dirty="0" smtClean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b="1" dirty="0" smtClean="0"/>
              <a:t>Tax </a:t>
            </a:r>
            <a:r>
              <a:rPr lang="en-US" sz="2200" b="1" dirty="0"/>
              <a:t>Education and Research Center (TERC) FEB </a:t>
            </a:r>
            <a:r>
              <a:rPr lang="en-US" sz="2200" b="1" dirty="0" err="1"/>
              <a:t>Universitas</a:t>
            </a:r>
            <a:r>
              <a:rPr lang="en-US" sz="2200" b="1" dirty="0"/>
              <a:t> Indonesia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4000" b="1" i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Antisipasi</a:t>
            </a:r>
            <a:r>
              <a:rPr lang="en-US" sz="4000" b="1" i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Penyelesaian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Sengketa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Pajak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di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Masa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i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Pandemi</a:t>
            </a:r>
            <a:r>
              <a:rPr lang="en-US" sz="4000" b="1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US" sz="2700" b="1" dirty="0" err="1"/>
              <a:t>Rabu</a:t>
            </a:r>
            <a:r>
              <a:rPr lang="en-US" sz="2700" b="1" dirty="0"/>
              <a:t>, 16 </a:t>
            </a:r>
            <a:r>
              <a:rPr lang="en-US" sz="2700" b="1" dirty="0" smtClean="0"/>
              <a:t>Sep 2020 </a:t>
            </a:r>
            <a:br>
              <a:rPr lang="en-US" sz="2700" b="1" dirty="0" smtClean="0"/>
            </a:br>
            <a:r>
              <a:rPr lang="en-US" sz="2700" b="1" dirty="0" smtClean="0"/>
              <a:t>Zoom Platform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/>
              <a:t>HENRY D. HUTAGAOL</a:t>
            </a:r>
          </a:p>
          <a:p>
            <a:r>
              <a:rPr lang="en-US" dirty="0" err="1" smtClean="0"/>
              <a:t>Pengajar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Indonesia</a:t>
            </a:r>
          </a:p>
          <a:p>
            <a:r>
              <a:rPr lang="en-US" dirty="0" smtClean="0">
                <a:hlinkClick r:id="rId2"/>
              </a:rPr>
              <a:t>h.hutagaol@ui.ac.id</a:t>
            </a:r>
            <a:r>
              <a:rPr lang="en-US" dirty="0" smtClean="0"/>
              <a:t>  &amp; </a:t>
            </a:r>
            <a:r>
              <a:rPr lang="en-US" dirty="0" smtClean="0">
                <a:hlinkClick r:id="rId3"/>
              </a:rPr>
              <a:t>h.d.hutagaol@gmail.com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36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Eksekutif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MELEBARKAN KEWENANGAN</a:t>
            </a:r>
            <a:b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</a:t>
            </a:r>
            <a:r>
              <a:rPr lang="en-US" sz="3200" dirty="0" err="1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Memainkan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peran”YUD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tapi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juga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LEG</a:t>
            </a:r>
            <a:endParaRPr lang="en-GB" sz="3200" dirty="0">
              <a:solidFill>
                <a:srgbClr val="C0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Pendelegasian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terbatas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administratif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Pembebanan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Pembatasan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muatan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Legislatif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(level UU)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*Di Indonesia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diatur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Eksekutif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di level PP (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Presiden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Lihat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UU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12/2011,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211: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Pendelegasian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nonkementerian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setingkat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dibatasi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administratif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5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Penyebab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Pengadilan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Pajak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sangat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dekat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dengan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Eksekutif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(3)</a:t>
            </a:r>
            <a:endParaRPr lang="en-GB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MASIH MENGANUT PEMBAGIAN KEKUASAAN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(DISTRIBUTION OF POWER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 MEMUNGKINKAN SALING KOORDINASI / “ MEMPENGARUHI “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Jimly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Asshiddiqie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menganut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system separation power yang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menganut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check and balance.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kenyataannya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menganut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separation of power (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pemisahan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distribution of power (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pembagian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Indonesia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PEMISAHAN KEKUASAAN: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campur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USA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*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maksimal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KONSEP IDEAL &amp; HAL YANG HARUS DIPERTIMBANGKAN?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Memisahkan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Eksekutif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Yudikatif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regulasi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sekompleks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LEG?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MA: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penumpukan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perkara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MA?</a:t>
            </a: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Komparasi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LEG di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USA:</a:t>
            </a:r>
          </a:p>
          <a:p>
            <a:pPr marL="0" indent="0">
              <a:buNone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https://news.bloomberglaw.com/us-law-week/insight-law-school-popular-for-congress-with-harvard-georgetown-topping-list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40% percent of the current Congress attended law school, (54 % of senators and 37 %of House members have a law degree)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Judges </a:t>
            </a:r>
            <a:r>
              <a:rPr lang="en-US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“must interpret the law, not make the law,” Judge Brett </a:t>
            </a:r>
            <a:r>
              <a:rPr lang="en-US" sz="18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Kavanaugh</a:t>
            </a:r>
            <a:r>
              <a:rPr lang="en-US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KONSEP IDEAL &amp; HAL YANG HARUS DIPERTIMBANGKAN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? (2)</a:t>
            </a:r>
            <a:endParaRPr lang="en-GB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EKSEKUTIF/MENTERI </a:t>
            </a:r>
            <a:r>
              <a:rPr lang="en-US" b="1" dirty="0" smtClean="0"/>
              <a:t>“MEMPENGARUHI” </a:t>
            </a:r>
            <a:r>
              <a:rPr lang="en-US" dirty="0" smtClean="0"/>
              <a:t>TAPI </a:t>
            </a:r>
            <a:r>
              <a:rPr lang="en-US" b="1" dirty="0" smtClean="0"/>
              <a:t>“TIDAK MENENTUKAN</a:t>
            </a:r>
            <a:r>
              <a:rPr lang="en-US" b="1" dirty="0" smtClean="0"/>
              <a:t>”</a:t>
            </a:r>
            <a:endParaRPr lang="en-GB" b="1" dirty="0" smtClean="0"/>
          </a:p>
          <a:p>
            <a:pPr marL="0" indent="0">
              <a:buNone/>
            </a:pPr>
            <a:r>
              <a:rPr lang="en-US" dirty="0" err="1" smtClean="0"/>
              <a:t>ie</a:t>
            </a:r>
            <a:r>
              <a:rPr lang="en-US" dirty="0"/>
              <a:t>: </a:t>
            </a:r>
            <a:r>
              <a:rPr lang="en-GB" dirty="0" err="1"/>
              <a:t>Pasal</a:t>
            </a:r>
            <a:r>
              <a:rPr lang="en-GB" dirty="0"/>
              <a:t> 8 </a:t>
            </a:r>
            <a:r>
              <a:rPr lang="en-GB" dirty="0" err="1"/>
              <a:t>ayat</a:t>
            </a:r>
            <a:r>
              <a:rPr lang="en-GB" dirty="0"/>
              <a:t> (2) UU 14/2002:</a:t>
            </a:r>
          </a:p>
          <a:p>
            <a:pPr marL="0" indent="0">
              <a:buNone/>
            </a:pP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Wakil</a:t>
            </a:r>
            <a:r>
              <a:rPr lang="en-GB" dirty="0"/>
              <a:t> </a:t>
            </a: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diangkat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b="1" u="sng" dirty="0" err="1"/>
              <a:t>Presiden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para Hakim yang </a:t>
            </a:r>
            <a:r>
              <a:rPr lang="en-GB" dirty="0" err="1"/>
              <a:t>diusulkan</a:t>
            </a:r>
            <a:r>
              <a:rPr lang="en-GB" dirty="0"/>
              <a:t> </a:t>
            </a:r>
            <a:r>
              <a:rPr lang="en-GB" b="1" u="sng" dirty="0" err="1"/>
              <a:t>Menteri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b="1" u="sng" dirty="0" err="1"/>
              <a:t>mendapat</a:t>
            </a:r>
            <a:r>
              <a:rPr lang="en-GB" b="1" u="sng" dirty="0"/>
              <a:t> </a:t>
            </a:r>
            <a:r>
              <a:rPr lang="en-GB" b="1" u="sng" dirty="0" err="1"/>
              <a:t>persetujuan</a:t>
            </a:r>
            <a:r>
              <a:rPr lang="en-GB" b="1" u="sng" dirty="0"/>
              <a:t> </a:t>
            </a:r>
            <a:r>
              <a:rPr lang="en-GB" b="1" u="sng" dirty="0" err="1"/>
              <a:t>Ketua</a:t>
            </a:r>
            <a:r>
              <a:rPr lang="en-GB" b="1" u="sng" dirty="0"/>
              <a:t> </a:t>
            </a:r>
            <a:r>
              <a:rPr lang="en-GB" b="1" u="sng" dirty="0" err="1"/>
              <a:t>Mahkamah</a:t>
            </a:r>
            <a:r>
              <a:rPr lang="en-GB" b="1" u="sng" dirty="0"/>
              <a:t> </a:t>
            </a:r>
            <a:r>
              <a:rPr lang="en-GB" b="1" u="sng" dirty="0" err="1"/>
              <a:t>Agung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NAMUN PADA PASAL TERTENTU, MENTERI MENENTUKAN SECARA PENUH:</a:t>
            </a:r>
            <a:endParaRPr lang="en-GB" b="1" dirty="0" smtClean="0"/>
          </a:p>
          <a:p>
            <a:pPr marL="0" indent="0">
              <a:buNone/>
            </a:pP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27: </a:t>
            </a:r>
          </a:p>
          <a:p>
            <a:pPr marL="0" indent="0">
              <a:buNone/>
            </a:pP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/>
              <a:t>Sekretaris</a:t>
            </a:r>
            <a:r>
              <a:rPr lang="en-US" dirty="0"/>
              <a:t>,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KONSEP IDEAL &amp; HAL YANG HARUS DIPERTIMBANGKAN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? (3)</a:t>
            </a:r>
            <a:endParaRPr lang="en-GB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/>
              <a:t>Ada Data </a:t>
            </a:r>
            <a:r>
              <a:rPr lang="en-US" b="1" dirty="0" err="1"/>
              <a:t>Empiris</a:t>
            </a:r>
            <a:r>
              <a:rPr lang="en-US" b="1" dirty="0"/>
              <a:t> (pro </a:t>
            </a:r>
            <a:r>
              <a:rPr lang="en-US" b="1" dirty="0" err="1" smtClean="0"/>
              <a:t>justitia</a:t>
            </a:r>
            <a:r>
              <a:rPr lang="en-US" b="1" dirty="0" smtClean="0"/>
              <a:t>: </a:t>
            </a:r>
            <a:r>
              <a:rPr lang="en-US" b="1" dirty="0" err="1" smtClean="0"/>
              <a:t>putusan</a:t>
            </a:r>
            <a:r>
              <a:rPr lang="en-US" b="1" dirty="0" smtClean="0"/>
              <a:t> </a:t>
            </a:r>
            <a:r>
              <a:rPr lang="en-US" b="1" dirty="0" err="1" smtClean="0"/>
              <a:t>pengadilan</a:t>
            </a:r>
            <a:r>
              <a:rPr lang="en-US" b="1" dirty="0" smtClean="0"/>
              <a:t>) </a:t>
            </a:r>
            <a:r>
              <a:rPr lang="en-US" b="1" dirty="0"/>
              <a:t>yang </a:t>
            </a:r>
            <a:r>
              <a:rPr lang="en-US" b="1" dirty="0" err="1"/>
              <a:t>menunjukkan</a:t>
            </a:r>
            <a:r>
              <a:rPr lang="en-US" b="1" dirty="0"/>
              <a:t> </a:t>
            </a:r>
            <a:r>
              <a:rPr lang="en-US" b="1" u="sng" dirty="0" err="1"/>
              <a:t>Intervensi</a:t>
            </a:r>
            <a:r>
              <a:rPr lang="en-US" b="1" u="sng" dirty="0"/>
              <a:t> </a:t>
            </a:r>
            <a:r>
              <a:rPr lang="en-US" b="1" u="sng" dirty="0" err="1"/>
              <a:t>Eksekutif</a:t>
            </a:r>
            <a:r>
              <a:rPr lang="en-US" b="1" u="sng" dirty="0"/>
              <a:t> </a:t>
            </a:r>
            <a:r>
              <a:rPr lang="en-US" b="1" dirty="0"/>
              <a:t>(</a:t>
            </a:r>
            <a:r>
              <a:rPr lang="en-US" b="1" dirty="0" err="1"/>
              <a:t>Menteri</a:t>
            </a:r>
            <a:r>
              <a:rPr lang="en-US" b="1" dirty="0"/>
              <a:t>) </a:t>
            </a:r>
            <a:r>
              <a:rPr lang="en-US" b="1" dirty="0" err="1"/>
              <a:t>kepada</a:t>
            </a:r>
            <a:r>
              <a:rPr lang="en-US" b="1" dirty="0"/>
              <a:t> Hakim </a:t>
            </a:r>
            <a:r>
              <a:rPr lang="en-US" b="1" dirty="0" err="1"/>
              <a:t>Pajak</a:t>
            </a:r>
            <a:r>
              <a:rPr lang="en-US" b="1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Tekanan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smtClean="0"/>
              <a:t>(*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);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.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 err="1" smtClean="0"/>
              <a:t>Empiris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Kemkeu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6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Terimakasih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5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Poin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Pembicara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Henry </a:t>
            </a:r>
            <a:b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*</a:t>
            </a:r>
            <a:r>
              <a:rPr lang="en-US" sz="3200" b="1" i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Berdasarkan</a:t>
            </a:r>
            <a:r>
              <a:rPr lang="en-US" sz="3200" b="1" i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b="1" i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ToR</a:t>
            </a:r>
            <a:r>
              <a:rPr lang="en-US" sz="3200" b="1" i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b="1" i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dari</a:t>
            </a:r>
            <a:r>
              <a:rPr lang="en-US" sz="3200" b="1" i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200" b="1" i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Panitia</a:t>
            </a:r>
            <a:endParaRPr lang="en-GB" sz="3200" b="1" i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i="1" u="sng" dirty="0" err="1"/>
              <a:t>kerangka</a:t>
            </a:r>
            <a:r>
              <a:rPr lang="en-US" i="1" u="sng" dirty="0"/>
              <a:t> </a:t>
            </a:r>
            <a:r>
              <a:rPr lang="en-US" i="1" u="sng" dirty="0" err="1"/>
              <a:t>regulasi</a:t>
            </a:r>
            <a:r>
              <a:rPr lang="en-US" i="1" u="sng" dirty="0"/>
              <a:t> </a:t>
            </a:r>
            <a:r>
              <a:rPr lang="en-US" i="1" u="sng" dirty="0" err="1"/>
              <a:t>pengadilan</a:t>
            </a:r>
            <a:r>
              <a:rPr lang="en-US" i="1" u="sng" dirty="0"/>
              <a:t> </a:t>
            </a:r>
            <a:r>
              <a:rPr lang="en-US" i="1" u="sng" dirty="0" err="1"/>
              <a:t>pajak</a:t>
            </a:r>
            <a:r>
              <a:rPr lang="en-US" i="1" u="sng" dirty="0"/>
              <a:t> </a:t>
            </a:r>
            <a:r>
              <a:rPr lang="en-US" dirty="0"/>
              <a:t>di Indonesia?</a:t>
            </a:r>
            <a:endParaRPr lang="en-GB" dirty="0"/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i="1" u="sng" dirty="0" err="1"/>
              <a:t>dualisme</a:t>
            </a:r>
            <a:r>
              <a:rPr lang="en-US" i="1" u="sng" dirty="0"/>
              <a:t> </a:t>
            </a:r>
            <a:r>
              <a:rPr lang="en-US" i="1" u="sng" dirty="0" err="1"/>
              <a:t>pembinaan</a:t>
            </a:r>
            <a:r>
              <a:rPr lang="en-US" i="1" u="sng" dirty="0"/>
              <a:t> </a:t>
            </a:r>
            <a:r>
              <a:rPr lang="en-US" i="1" u="sng" dirty="0" err="1"/>
              <a:t>pengadilan</a:t>
            </a:r>
            <a:r>
              <a:rPr lang="en-US" i="1" u="sng" dirty="0"/>
              <a:t> </a:t>
            </a:r>
            <a:r>
              <a:rPr lang="en-US" i="1" u="sng" dirty="0" err="1"/>
              <a:t>pajak</a:t>
            </a:r>
            <a:r>
              <a:rPr lang="en-US" i="1" u="sng" dirty="0"/>
              <a:t> </a:t>
            </a:r>
            <a:r>
              <a:rPr lang="en-US" i="1" u="sng" dirty="0" err="1"/>
              <a:t>dan</a:t>
            </a:r>
            <a:r>
              <a:rPr lang="en-US" i="1" u="sng" dirty="0"/>
              <a:t> status </a:t>
            </a:r>
            <a:r>
              <a:rPr lang="en-US" i="1" u="sng" dirty="0" err="1"/>
              <a:t>pengadilan</a:t>
            </a:r>
            <a:r>
              <a:rPr lang="en-US" i="1" u="sng" dirty="0"/>
              <a:t> </a:t>
            </a:r>
            <a:r>
              <a:rPr lang="en-US" i="1" u="sng" dirty="0" err="1"/>
              <a:t>pajak</a:t>
            </a:r>
            <a:r>
              <a:rPr lang="en-US" i="1" u="sng" dirty="0"/>
              <a:t> </a:t>
            </a:r>
            <a:r>
              <a:rPr lang="en-US" i="1" u="sng" dirty="0" err="1"/>
              <a:t>sebagai</a:t>
            </a:r>
            <a:r>
              <a:rPr lang="en-US" i="1" u="sng" dirty="0"/>
              <a:t> </a:t>
            </a:r>
            <a:r>
              <a:rPr lang="en-US" i="1" u="sng" dirty="0" err="1"/>
              <a:t>pengadilan</a:t>
            </a:r>
            <a:r>
              <a:rPr lang="en-US" i="1" u="sng" dirty="0"/>
              <a:t> </a:t>
            </a:r>
            <a:r>
              <a:rPr lang="en-US" i="1" u="sng" dirty="0" err="1"/>
              <a:t>khusus</a:t>
            </a:r>
            <a:r>
              <a:rPr lang="en-US" dirty="0"/>
              <a:t>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3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PENGADILAN KHUSUS</a:t>
            </a:r>
            <a:endParaRPr lang="en-GB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di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Eropa</a:t>
            </a:r>
            <a:r>
              <a:rPr lang="en-US" sz="2000" dirty="0" smtClean="0"/>
              <a:t> </a:t>
            </a:r>
            <a:r>
              <a:rPr lang="en-US" sz="2000" dirty="0" err="1" smtClean="0"/>
              <a:t>Kontinental</a:t>
            </a:r>
            <a:r>
              <a:rPr lang="en-US" sz="2000" dirty="0" smtClean="0"/>
              <a:t>, </a:t>
            </a:r>
            <a:r>
              <a:rPr lang="en-US" sz="2000" dirty="0" err="1" smtClean="0"/>
              <a:t>Contoh</a:t>
            </a:r>
            <a:r>
              <a:rPr lang="en-US" sz="2000" dirty="0" smtClean="0"/>
              <a:t>: MK (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meniru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GB" sz="2000" dirty="0" err="1" smtClean="0"/>
              <a:t>Kelsen's</a:t>
            </a:r>
            <a:r>
              <a:rPr lang="en-GB" sz="2000" dirty="0" smtClean="0"/>
              <a:t> </a:t>
            </a:r>
            <a:r>
              <a:rPr lang="en-GB" sz="2000" dirty="0" smtClean="0"/>
              <a:t>Austrian)</a:t>
            </a:r>
          </a:p>
          <a:p>
            <a:pPr marL="0" indent="0">
              <a:buNone/>
            </a:pP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</a:t>
            </a:r>
            <a:r>
              <a:rPr lang="en-US" sz="2000" dirty="0" err="1" smtClean="0"/>
              <a:t>pasca</a:t>
            </a:r>
            <a:r>
              <a:rPr lang="en-US" sz="2000" dirty="0" smtClean="0"/>
              <a:t> WW2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PTUN, Agama, </a:t>
            </a:r>
            <a:r>
              <a:rPr lang="en-US" sz="2000" dirty="0" err="1" smtClean="0"/>
              <a:t>Militer</a:t>
            </a:r>
            <a:r>
              <a:rPr lang="en-US" sz="2000" dirty="0" smtClean="0"/>
              <a:t> </a:t>
            </a:r>
            <a:r>
              <a:rPr lang="en-US" sz="2000" dirty="0" err="1" smtClean="0"/>
              <a:t>dll</a:t>
            </a:r>
            <a:r>
              <a:rPr lang="en-US" sz="2000" dirty="0" smtClean="0"/>
              <a:t>..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TUJUAN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pembinaan</a:t>
            </a:r>
            <a:r>
              <a:rPr lang="en-US" sz="2000" dirty="0" smtClean="0"/>
              <a:t> hakim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en-US" sz="2000" dirty="0" err="1" smtClean="0"/>
              <a:t>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ditangani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hakim-hakim yang </a:t>
            </a:r>
            <a:r>
              <a:rPr lang="en-US" sz="2000" dirty="0" err="1" smtClean="0"/>
              <a:t>spesialis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pembedaan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disparitas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perbuatan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DASAR PENGADILAN PAJAK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 </a:t>
            </a:r>
            <a:r>
              <a:rPr lang="id-ID" dirty="0" smtClean="0"/>
              <a:t>14 </a:t>
            </a:r>
            <a:r>
              <a:rPr lang="en-US" dirty="0" smtClean="0"/>
              <a:t>/</a:t>
            </a:r>
            <a:r>
              <a:rPr lang="id-ID" dirty="0" smtClean="0"/>
              <a:t>2002 </a:t>
            </a:r>
            <a:r>
              <a:rPr lang="id-ID" dirty="0"/>
              <a:t>Tentang Pengadilan Pajak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KEPRES 83 /2003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PMK </a:t>
            </a:r>
            <a:r>
              <a:rPr lang="id-ID" dirty="0" smtClean="0"/>
              <a:t>Nomor </a:t>
            </a:r>
            <a:r>
              <a:rPr lang="en-US" dirty="0"/>
              <a:t>122</a:t>
            </a:r>
            <a:r>
              <a:rPr lang="id-ID" dirty="0"/>
              <a:t>/PMK.01/201</a:t>
            </a:r>
            <a:r>
              <a:rPr lang="en-US" dirty="0"/>
              <a:t>8</a:t>
            </a:r>
            <a:r>
              <a:rPr lang="id-ID" dirty="0"/>
              <a:t> Tentang Organisasi dan Tata Kerja Sekretariat Pengadilan Pajak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3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PEMBINAAN PENGADILAN PAJAK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KEMENKEU: </a:t>
            </a:r>
            <a:r>
              <a:rPr lang="id-ID" dirty="0"/>
              <a:t>Pembinaan organisasi, administrasi, dan keuangan </a:t>
            </a:r>
            <a:endParaRPr lang="en-US" dirty="0" smtClean="0"/>
          </a:p>
          <a:p>
            <a:pPr marL="0" lvl="0" indent="0">
              <a:buNone/>
            </a:pPr>
            <a:r>
              <a:rPr lang="id-ID" dirty="0" smtClean="0"/>
              <a:t>UU </a:t>
            </a:r>
            <a:r>
              <a:rPr lang="en-US" dirty="0"/>
              <a:t>14/2002,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id-ID" dirty="0" smtClean="0"/>
              <a:t>Pasal </a:t>
            </a:r>
            <a:r>
              <a:rPr lang="id-ID" dirty="0"/>
              <a:t>5 ayat (2</a:t>
            </a:r>
            <a:r>
              <a:rPr lang="id-ID" dirty="0" smtClean="0"/>
              <a:t>)</a:t>
            </a:r>
            <a:endParaRPr lang="id-ID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MAHKAMAH AGUNG: </a:t>
            </a:r>
            <a:r>
              <a:rPr lang="id-ID" dirty="0"/>
              <a:t>Pembinaan teknis peradilan </a:t>
            </a:r>
            <a:endParaRPr lang="en-US" dirty="0" smtClean="0"/>
          </a:p>
          <a:p>
            <a:pPr marL="0" lvl="0" indent="0">
              <a:buNone/>
            </a:pPr>
            <a:r>
              <a:rPr lang="id-ID" dirty="0"/>
              <a:t>UU </a:t>
            </a:r>
            <a:r>
              <a:rPr lang="en-US" dirty="0"/>
              <a:t>14/2002,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id-ID" dirty="0" smtClean="0"/>
              <a:t>Pasal </a:t>
            </a:r>
            <a:r>
              <a:rPr lang="id-ID" dirty="0"/>
              <a:t>5 ayat (1</a:t>
            </a:r>
            <a:r>
              <a:rPr lang="id-ID" dirty="0" smtClean="0"/>
              <a:t>)</a:t>
            </a:r>
            <a:endParaRPr lang="id-ID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3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Pasal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Utama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Yang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Diperdebatkan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Pasal</a:t>
            </a:r>
            <a:r>
              <a:rPr lang="en-GB" dirty="0"/>
              <a:t> 5 </a:t>
            </a:r>
            <a:r>
              <a:rPr lang="en-GB" dirty="0" err="1"/>
              <a:t>ayat</a:t>
            </a:r>
            <a:r>
              <a:rPr lang="en-GB" dirty="0"/>
              <a:t> (2) UU </a:t>
            </a:r>
            <a:r>
              <a:rPr lang="en-GB" dirty="0" smtClean="0"/>
              <a:t>14/2002:</a:t>
            </a:r>
          </a:p>
          <a:p>
            <a:pPr marL="0" indent="0">
              <a:buNone/>
            </a:pPr>
            <a:r>
              <a:rPr lang="en-GB" dirty="0" err="1" smtClean="0"/>
              <a:t>Pembinaan</a:t>
            </a:r>
            <a:r>
              <a:rPr lang="en-GB" dirty="0" smtClean="0"/>
              <a:t> </a:t>
            </a:r>
            <a:r>
              <a:rPr lang="en-GB" b="1" dirty="0" err="1">
                <a:solidFill>
                  <a:srgbClr val="C00000"/>
                </a:solidFill>
              </a:rPr>
              <a:t>organisasi</a:t>
            </a:r>
            <a:r>
              <a:rPr lang="en-GB" b="1" dirty="0">
                <a:solidFill>
                  <a:srgbClr val="C00000"/>
                </a:solidFill>
              </a:rPr>
              <a:t>, </a:t>
            </a:r>
            <a:r>
              <a:rPr lang="en-GB" b="1" dirty="0" err="1">
                <a:solidFill>
                  <a:srgbClr val="C00000"/>
                </a:solidFill>
              </a:rPr>
              <a:t>administrasi</a:t>
            </a:r>
            <a:r>
              <a:rPr lang="en-GB" b="1" dirty="0">
                <a:solidFill>
                  <a:srgbClr val="C00000"/>
                </a:solidFill>
              </a:rPr>
              <a:t>,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C00000"/>
                </a:solidFill>
              </a:rPr>
              <a:t>keuangan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Pengadilan</a:t>
            </a:r>
            <a:r>
              <a:rPr lang="en-GB" dirty="0"/>
              <a:t> </a:t>
            </a:r>
            <a:r>
              <a:rPr lang="en-GB" dirty="0" err="1"/>
              <a:t>Pajak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b="1" u="sng" dirty="0" err="1"/>
              <a:t>Departemen</a:t>
            </a:r>
            <a:r>
              <a:rPr lang="en-GB" b="1" u="sng" dirty="0"/>
              <a:t> </a:t>
            </a:r>
            <a:r>
              <a:rPr lang="en-GB" b="1" u="sng" dirty="0" err="1"/>
              <a:t>Keuangan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Pasal</a:t>
            </a:r>
            <a:r>
              <a:rPr lang="en-GB" dirty="0" smtClean="0"/>
              <a:t> </a:t>
            </a:r>
            <a:r>
              <a:rPr lang="en-GB" dirty="0"/>
              <a:t>8 </a:t>
            </a:r>
            <a:r>
              <a:rPr lang="en-GB" dirty="0" err="1"/>
              <a:t>ayat</a:t>
            </a:r>
            <a:r>
              <a:rPr lang="en-GB" dirty="0"/>
              <a:t> (2) UU </a:t>
            </a:r>
            <a:r>
              <a:rPr lang="en-GB" dirty="0" smtClean="0"/>
              <a:t>14/2002:</a:t>
            </a:r>
          </a:p>
          <a:p>
            <a:pPr marL="0" indent="0">
              <a:buNone/>
            </a:pPr>
            <a:r>
              <a:rPr lang="en-GB" dirty="0" err="1" smtClean="0"/>
              <a:t>Ketua</a:t>
            </a:r>
            <a:r>
              <a:rPr lang="en-GB" dirty="0" smtClean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Wakil</a:t>
            </a:r>
            <a:r>
              <a:rPr lang="en-GB" dirty="0"/>
              <a:t> </a:t>
            </a: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diangkat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b="1" u="sng" dirty="0" err="1"/>
              <a:t>Presiden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para Hakim yang </a:t>
            </a:r>
            <a:r>
              <a:rPr lang="en-GB" dirty="0" err="1"/>
              <a:t>diusulkan</a:t>
            </a:r>
            <a:r>
              <a:rPr lang="en-GB" dirty="0"/>
              <a:t> </a:t>
            </a:r>
            <a:r>
              <a:rPr lang="en-GB" b="1" u="sng" dirty="0" err="1"/>
              <a:t>Menteri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mendapat</a:t>
            </a:r>
            <a:r>
              <a:rPr lang="en-GB" dirty="0"/>
              <a:t> </a:t>
            </a:r>
            <a:r>
              <a:rPr lang="en-GB" dirty="0" err="1"/>
              <a:t>persetujuan</a:t>
            </a:r>
            <a:r>
              <a:rPr lang="en-GB" dirty="0"/>
              <a:t> </a:t>
            </a: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Mahkamah</a:t>
            </a:r>
            <a:r>
              <a:rPr lang="en-GB" dirty="0"/>
              <a:t> </a:t>
            </a:r>
            <a:r>
              <a:rPr lang="en-GB" dirty="0" err="1"/>
              <a:t>Agung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6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Argumen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yang </a:t>
            </a:r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menyatakan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Pengadilan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Pajak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Tidak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Independen</a:t>
            </a: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</a:t>
            </a:r>
            <a:b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ADANYA PENGARUH EKSEKUTIF/MENTERI</a:t>
            </a:r>
            <a:endParaRPr lang="en-GB" sz="2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kewenangan</a:t>
            </a:r>
            <a:r>
              <a:rPr lang="en-GB" dirty="0"/>
              <a:t> </a:t>
            </a:r>
            <a:r>
              <a:rPr lang="en-GB" dirty="0" err="1"/>
              <a:t>pengusulan</a:t>
            </a:r>
            <a:r>
              <a:rPr lang="en-GB" dirty="0"/>
              <a:t> </a:t>
            </a: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Wakil</a:t>
            </a:r>
            <a:r>
              <a:rPr lang="en-GB" dirty="0"/>
              <a:t> </a:t>
            </a:r>
            <a:r>
              <a:rPr lang="en-GB" dirty="0" err="1"/>
              <a:t>Ketua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Menteri</a:t>
            </a:r>
            <a:r>
              <a:rPr lang="en-GB" dirty="0"/>
              <a:t> </a:t>
            </a:r>
            <a:r>
              <a:rPr lang="en-GB" dirty="0" err="1"/>
              <a:t>Keuangan</a:t>
            </a:r>
            <a:r>
              <a:rPr lang="en-GB" dirty="0"/>
              <a:t>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mengurangi</a:t>
            </a:r>
            <a:r>
              <a:rPr lang="en-GB" dirty="0"/>
              <a:t> </a:t>
            </a:r>
            <a:r>
              <a:rPr lang="en-GB" dirty="0" err="1"/>
              <a:t>kemandirian</a:t>
            </a:r>
            <a:r>
              <a:rPr lang="en-GB" dirty="0"/>
              <a:t> Hakim </a:t>
            </a:r>
            <a:r>
              <a:rPr lang="en-GB" dirty="0" err="1"/>
              <a:t>Pengadilan</a:t>
            </a:r>
            <a:r>
              <a:rPr lang="en-GB" dirty="0"/>
              <a:t> </a:t>
            </a:r>
            <a:r>
              <a:rPr lang="en-GB" dirty="0" err="1"/>
              <a:t>Pajak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berpotensi</a:t>
            </a:r>
            <a:r>
              <a:rPr lang="en-GB" dirty="0" smtClean="0"/>
              <a:t> </a:t>
            </a:r>
            <a:r>
              <a:rPr lang="en-GB" dirty="0" err="1"/>
              <a:t>membatasi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</a:t>
            </a:r>
            <a:r>
              <a:rPr lang="en-GB" dirty="0" err="1"/>
              <a:t>peradilan</a:t>
            </a:r>
            <a:r>
              <a:rPr lang="en-GB" dirty="0"/>
              <a:t> yang </a:t>
            </a:r>
            <a:r>
              <a:rPr lang="en-GB" dirty="0" err="1"/>
              <a:t>merdeka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Menteri</a:t>
            </a:r>
            <a:r>
              <a:rPr lang="en-GB" dirty="0" smtClean="0"/>
              <a:t> </a:t>
            </a:r>
            <a:r>
              <a:rPr lang="en-GB" dirty="0" err="1"/>
              <a:t>Keuangan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 smtClean="0"/>
              <a:t>praktiknya</a:t>
            </a:r>
            <a:r>
              <a:rPr lang="en-GB" dirty="0" smtClean="0"/>
              <a:t>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pihak</a:t>
            </a:r>
            <a:r>
              <a:rPr lang="en-GB" dirty="0"/>
              <a:t> </a:t>
            </a:r>
            <a:r>
              <a:rPr lang="en-GB" dirty="0" err="1"/>
              <a:t>Tergugat</a:t>
            </a:r>
            <a:r>
              <a:rPr lang="en-GB" dirty="0"/>
              <a:t>/</a:t>
            </a:r>
            <a:r>
              <a:rPr lang="en-GB" dirty="0" err="1"/>
              <a:t>atasan</a:t>
            </a:r>
            <a:r>
              <a:rPr lang="en-GB" dirty="0"/>
              <a:t> </a:t>
            </a:r>
            <a:r>
              <a:rPr lang="en-GB" dirty="0" err="1"/>
              <a:t>Tergugat</a:t>
            </a:r>
            <a:r>
              <a:rPr lang="en-GB" dirty="0"/>
              <a:t> yang </a:t>
            </a:r>
            <a:r>
              <a:rPr lang="en-GB" dirty="0" err="1"/>
              <a:t>bersengketa</a:t>
            </a:r>
            <a:r>
              <a:rPr lang="en-GB" dirty="0"/>
              <a:t> di </a:t>
            </a:r>
            <a:r>
              <a:rPr lang="en-GB" dirty="0" err="1"/>
              <a:t>Pengadilan</a:t>
            </a:r>
            <a:r>
              <a:rPr lang="en-GB" dirty="0"/>
              <a:t> </a:t>
            </a:r>
            <a:r>
              <a:rPr lang="en-GB" dirty="0" err="1"/>
              <a:t>Pajak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3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Penyebab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Pengadilan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Pajak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sangat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dekat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dengan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Eksekutif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(1)</a:t>
            </a:r>
            <a:endParaRPr lang="en-GB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FAKTOR HISTORIS: </a:t>
            </a:r>
          </a:p>
          <a:p>
            <a:pPr marL="0" indent="0">
              <a:buNone/>
            </a:pPr>
            <a:r>
              <a:rPr lang="en-US" sz="1800" dirty="0" smtClean="0"/>
              <a:t>UU 14/2002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KEMAJUAN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melibatkan</a:t>
            </a:r>
            <a:r>
              <a:rPr lang="en-US" sz="1800" dirty="0" smtClean="0"/>
              <a:t> MA (</a:t>
            </a:r>
            <a:r>
              <a:rPr lang="en-US" sz="1800" dirty="0" err="1" smtClean="0"/>
              <a:t>Persetujuan</a:t>
            </a:r>
            <a:r>
              <a:rPr lang="en-US" sz="1800" dirty="0" smtClean="0"/>
              <a:t> MA),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perbaikan</a:t>
            </a:r>
            <a:r>
              <a:rPr lang="en-US" sz="1800" dirty="0" smtClean="0"/>
              <a:t> </a:t>
            </a:r>
            <a:r>
              <a:rPr lang="en-US" sz="1800" dirty="0" err="1" smtClean="0"/>
              <a:t>regulasi</a:t>
            </a:r>
            <a:r>
              <a:rPr lang="en-US" sz="1800" dirty="0" smtClean="0"/>
              <a:t> (*</a:t>
            </a:r>
            <a:r>
              <a:rPr lang="en-US" sz="1800" dirty="0" err="1" smtClean="0"/>
              <a:t>dibandingkan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UU 17/1997 BPSP) </a:t>
            </a:r>
            <a:r>
              <a:rPr lang="en-US" sz="1800" dirty="0" err="1" smtClean="0"/>
              <a:t>meski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memisahkan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sempurna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6541"/>
              </p:ext>
            </p:extLst>
          </p:nvPr>
        </p:nvGraphicFramePr>
        <p:xfrm>
          <a:off x="1555404" y="2986270"/>
          <a:ext cx="8128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UU  17 /</a:t>
                      </a:r>
                      <a:r>
                        <a:rPr lang="en-US" b="1" dirty="0" smtClean="0"/>
                        <a:t>1997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BADAN </a:t>
                      </a:r>
                      <a:r>
                        <a:rPr lang="en-US" b="1" dirty="0" smtClean="0"/>
                        <a:t>PENYELESAIAN SENGKETA PAJAK (BPSP), </a:t>
                      </a:r>
                      <a:r>
                        <a:rPr lang="en-US" b="1" dirty="0" err="1" smtClean="0"/>
                        <a:t>Pasal</a:t>
                      </a:r>
                      <a:r>
                        <a:rPr lang="en-US" b="1" dirty="0" smtClean="0"/>
                        <a:t> 9:</a:t>
                      </a:r>
                      <a:endParaRPr lang="en-GB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UU </a:t>
                      </a:r>
                      <a:r>
                        <a:rPr lang="en-US" dirty="0" smtClean="0"/>
                        <a:t>14/2002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Pengadilan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Pasal</a:t>
                      </a:r>
                      <a:r>
                        <a:rPr lang="en-US" dirty="0" smtClean="0"/>
                        <a:t> 8 :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(1)</a:t>
                      </a:r>
                      <a:r>
                        <a:rPr lang="en-US" dirty="0" err="1" smtClean="0"/>
                        <a:t>Anggota</a:t>
                      </a:r>
                      <a:r>
                        <a:rPr lang="en-US" dirty="0" smtClean="0"/>
                        <a:t> </a:t>
                      </a:r>
                      <a:r>
                        <a:rPr lang="en-US" b="1" u="sng" dirty="0" err="1" smtClean="0"/>
                        <a:t>diangkat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oleh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Presiden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calon</a:t>
                      </a:r>
                      <a:r>
                        <a:rPr lang="en-US" dirty="0" smtClean="0"/>
                        <a:t> yang </a:t>
                      </a:r>
                      <a:r>
                        <a:rPr lang="en-US" b="1" u="sng" dirty="0" err="1" smtClean="0"/>
                        <a:t>diusulkan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oleh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Menteri</a:t>
                      </a:r>
                      <a:r>
                        <a:rPr lang="en-US" dirty="0" smtClean="0"/>
                        <a:t>.</a:t>
                      </a:r>
                      <a:endParaRPr lang="en-GB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(2)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diangkat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Presiden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para </a:t>
                      </a:r>
                      <a:r>
                        <a:rPr lang="en-US" dirty="0" err="1" smtClean="0"/>
                        <a:t>Anggota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sebagaimana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dimaksud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ayat</a:t>
                      </a:r>
                      <a:r>
                        <a:rPr lang="en-US" dirty="0" smtClean="0"/>
                        <a:t> (1) </a:t>
                      </a:r>
                      <a:r>
                        <a:rPr lang="en-US" dirty="0" err="1" smtClean="0"/>
                        <a:t>berdasarkan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usul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Menteri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(1) </a:t>
                      </a:r>
                      <a:r>
                        <a:rPr lang="en-US" b="0" dirty="0" smtClean="0"/>
                        <a:t>Hakim </a:t>
                      </a:r>
                      <a:r>
                        <a:rPr lang="en-US" b="0" u="sng" dirty="0" err="1" smtClean="0"/>
                        <a:t>diangkat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oleh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Presiden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dari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daftar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nama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calon</a:t>
                      </a:r>
                      <a:r>
                        <a:rPr lang="en-US" b="0" dirty="0" smtClean="0"/>
                        <a:t> yang </a:t>
                      </a:r>
                      <a:r>
                        <a:rPr lang="en-US" b="0" u="sng" dirty="0" err="1" smtClean="0"/>
                        <a:t>diusulkan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oleh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Menteri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setelah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err="1" smtClean="0"/>
                        <a:t>mendapat</a:t>
                      </a:r>
                      <a:r>
                        <a:rPr lang="en-US" dirty="0" smtClean="0"/>
                        <a:t> </a:t>
                      </a:r>
                      <a:r>
                        <a:rPr lang="en-US" b="1" u="sng" dirty="0" err="1" smtClean="0"/>
                        <a:t>persetujuan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Ketua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Mahkamah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Agung</a:t>
                      </a:r>
                      <a:r>
                        <a:rPr lang="en-US" dirty="0" smtClean="0"/>
                        <a:t>. </a:t>
                      </a:r>
                      <a:endParaRPr lang="en-GB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(2) </a:t>
                      </a:r>
                      <a:r>
                        <a:rPr lang="en-US" b="0" dirty="0" err="1" smtClean="0"/>
                        <a:t>Ketua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Wakil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Ketua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u="sng" dirty="0" err="1" smtClean="0"/>
                        <a:t>diangkat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oleh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Presiden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dari</a:t>
                      </a:r>
                      <a:r>
                        <a:rPr lang="en-US" b="0" dirty="0" smtClean="0"/>
                        <a:t> para Hakim yang </a:t>
                      </a:r>
                      <a:r>
                        <a:rPr lang="en-US" b="0" u="sng" dirty="0" err="1" smtClean="0"/>
                        <a:t>diusulkan</a:t>
                      </a:r>
                      <a:r>
                        <a:rPr lang="en-US" b="0" u="sng" dirty="0" smtClean="0"/>
                        <a:t> </a:t>
                      </a:r>
                      <a:r>
                        <a:rPr lang="en-US" b="0" u="sng" dirty="0" err="1" smtClean="0"/>
                        <a:t>Menteri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setelah</a:t>
                      </a:r>
                      <a:r>
                        <a:rPr lang="en-US" b="0" dirty="0" smtClean="0"/>
                        <a:t> </a:t>
                      </a:r>
                      <a:r>
                        <a:rPr lang="en-US" dirty="0" err="1" smtClean="0"/>
                        <a:t>mendapat</a:t>
                      </a:r>
                      <a:r>
                        <a:rPr lang="en-US" dirty="0" smtClean="0"/>
                        <a:t> </a:t>
                      </a:r>
                      <a:r>
                        <a:rPr lang="en-US" b="1" u="sng" dirty="0" err="1" smtClean="0"/>
                        <a:t>persetujuan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Ketua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Mahkamah</a:t>
                      </a:r>
                      <a:r>
                        <a:rPr lang="en-US" b="1" u="sng" dirty="0" smtClean="0"/>
                        <a:t> </a:t>
                      </a:r>
                      <a:r>
                        <a:rPr lang="en-US" b="1" u="sng" dirty="0" err="1" smtClean="0"/>
                        <a:t>Agung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7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Penyebab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Pengadilan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Pajak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sangat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dekat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dengan</a:t>
            </a:r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Eksekutif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(2)</a:t>
            </a:r>
            <a:endParaRPr lang="en-GB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FAKTOR </a:t>
            </a:r>
            <a:r>
              <a:rPr lang="en-US" b="1" dirty="0" smtClean="0"/>
              <a:t>LEGISLATIF: </a:t>
            </a:r>
            <a:r>
              <a:rPr lang="en-US" b="1" dirty="0" smtClean="0"/>
              <a:t>PRODUKSI REGULASI </a:t>
            </a:r>
            <a:r>
              <a:rPr lang="en-US" b="1" dirty="0" smtClean="0"/>
              <a:t>YANG BELUM MAKSIMAL</a:t>
            </a:r>
            <a:endParaRPr lang="en-GB" b="1" dirty="0" smtClean="0"/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endorong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Yudikatif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Law </a:t>
            </a:r>
            <a:r>
              <a:rPr lang="en-US" dirty="0" smtClean="0"/>
              <a:t>Making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Check and </a:t>
            </a:r>
            <a:r>
              <a:rPr lang="en-US" i="1" dirty="0" smtClean="0"/>
              <a:t>Balance/</a:t>
            </a:r>
            <a:r>
              <a:rPr lang="en-US" dirty="0" smtClean="0"/>
              <a:t>C&amp;B:</a:t>
            </a:r>
          </a:p>
          <a:p>
            <a:pPr marL="0" indent="0">
              <a:buNone/>
            </a:pPr>
            <a:r>
              <a:rPr lang="en-US" dirty="0" smtClean="0"/>
              <a:t>EKS </a:t>
            </a:r>
            <a:r>
              <a:rPr lang="en-US" dirty="0" err="1" smtClean="0"/>
              <a:t>dan</a:t>
            </a:r>
            <a:r>
              <a:rPr lang="en-US" dirty="0" smtClean="0"/>
              <a:t> YUD MENYEMPURNAKAN</a:t>
            </a:r>
            <a:r>
              <a:rPr lang="en-US" dirty="0" smtClean="0"/>
              <a:t>/KOREKSI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r>
              <a:rPr lang="en-US" b="1" dirty="0" smtClean="0"/>
              <a:t>EKSEKUTIF</a:t>
            </a:r>
            <a:r>
              <a:rPr lang="en-US" dirty="0" smtClean="0"/>
              <a:t>: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Delegasi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UU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 smtClean="0"/>
              <a:t>delegasi</a:t>
            </a:r>
            <a:r>
              <a:rPr lang="en-US" dirty="0" smtClean="0"/>
              <a:t>: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di </a:t>
            </a:r>
            <a:r>
              <a:rPr lang="en-US" dirty="0" err="1"/>
              <a:t>Peraturan</a:t>
            </a:r>
            <a:r>
              <a:rPr lang="en-US" dirty="0"/>
              <a:t> K/L);</a:t>
            </a:r>
            <a:endParaRPr lang="en-GB" dirty="0"/>
          </a:p>
          <a:p>
            <a:r>
              <a:rPr lang="en-US" b="1" dirty="0" smtClean="0"/>
              <a:t>YUDIKATIF</a:t>
            </a:r>
            <a:r>
              <a:rPr lang="en-US" dirty="0" smtClean="0"/>
              <a:t>: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smtClean="0"/>
              <a:t>SEMA: </a:t>
            </a:r>
            <a:r>
              <a:rPr lang="en-US" dirty="0" err="1" smtClean="0"/>
              <a:t>pengaturan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Henry Hutagaol - Seminar Tax - 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FE7-6AAE-4142-B061-194C2CC9694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7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1030</Words>
  <Application>Microsoft Office PowerPoint</Application>
  <PresentationFormat>Widescreen</PresentationFormat>
  <Paragraphs>135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Adobe Gothic Std B</vt:lpstr>
      <vt:lpstr>Arial</vt:lpstr>
      <vt:lpstr>Calibri</vt:lpstr>
      <vt:lpstr>Calibri Light</vt:lpstr>
      <vt:lpstr>Office Theme</vt:lpstr>
      <vt:lpstr>Webinar Hukumonline dan Tax Education and Research Center (TERC) FEB Universitas Indonesia  Antisipasi dan Penyelesaian Sengketa Pajak di Masa Pandemi  Rabu, 16 Sep 2020  Zoom Platform </vt:lpstr>
      <vt:lpstr>Poin Pembicara: Henry  *Berdasarkan ToR dari Panitia</vt:lpstr>
      <vt:lpstr>PENGADILAN KHUSUS</vt:lpstr>
      <vt:lpstr>DASAR PENGADILAN PAJAK</vt:lpstr>
      <vt:lpstr>PEMBINAAN PENGADILAN PAJAK</vt:lpstr>
      <vt:lpstr>Pasal Utama Yang Diperdebatkan:</vt:lpstr>
      <vt:lpstr>Argumen yang menyatakan Pengadilan Pajak Tidak Independen: ADANYA PENGARUH EKSEKUTIF/MENTERI</vt:lpstr>
      <vt:lpstr>Penyebab Pengadilan Pajak sangat dekat dengan Eksekutif: (1)</vt:lpstr>
      <vt:lpstr>Penyebab Pengadilan Pajak sangat dekat dengan Eksekutif: (2)</vt:lpstr>
      <vt:lpstr>Eksekutif: MELEBARKAN KEWENANGAN “Memainkan peran”YUD, tapi juga LEG</vt:lpstr>
      <vt:lpstr>Penyebab Pengadilan Pajak sangat dekat dengan Eksekutif: (3)</vt:lpstr>
      <vt:lpstr>KONSEP IDEAL &amp; HAL YANG HARUS DIPERTIMBANGKAN?</vt:lpstr>
      <vt:lpstr>KONSEP IDEAL &amp; HAL YANG HARUS DIPERTIMBANGKAN? (2)</vt:lpstr>
      <vt:lpstr>KONSEP IDEAL &amp; HAL YANG HARUS DIPERTIMBANGKAN? (3)</vt:lpstr>
      <vt:lpstr>Demikian, 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Hukumonline dan Tax Education and Research Center (TERC) FEB Universitas Indonesia  Antisipasi dan Penyelesaian Sengketa Pajak di Masa Pandemi  Rabu, 16 Sep 2020  Zoom Platform</dc:title>
  <dc:creator>Mr. Hutagaol</dc:creator>
  <cp:lastModifiedBy>Mr. Hutagaol</cp:lastModifiedBy>
  <cp:revision>30</cp:revision>
  <dcterms:created xsi:type="dcterms:W3CDTF">2020-09-15T09:47:01Z</dcterms:created>
  <dcterms:modified xsi:type="dcterms:W3CDTF">2020-09-16T02:36:03Z</dcterms:modified>
</cp:coreProperties>
</file>